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7" d="100"/>
          <a:sy n="67" d="100"/>
        </p:scale>
        <p:origin x="96" y="6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auloLee77/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auloLee77/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auloLee77/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auloLee77/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Paul Oxley</a:t>
            </a:r>
          </a:p>
          <a:p>
            <a:r>
              <a:rPr lang="en-US" dirty="0">
                <a:solidFill>
                  <a:schemeClr val="bg2"/>
                </a:solidFill>
                <a:latin typeface="Abadi" panose="020B0604020104020204" pitchFamily="34" charset="0"/>
                <a:ea typeface="SF Pro" pitchFamily="2" charset="0"/>
                <a:cs typeface="SF Pro" pitchFamily="2" charset="0"/>
              </a:rPr>
              <a:t>11</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May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5670" y="1825625"/>
            <a:ext cx="8133959"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pPr marL="0" indent="0">
              <a:buNone/>
            </a:pPr>
            <a:r>
              <a:rPr lang="en-US" sz="2200" dirty="0">
                <a:solidFill>
                  <a:schemeClr val="accent3">
                    <a:lumMod val="25000"/>
                  </a:schemeClr>
                </a:solidFill>
                <a:latin typeface="Abadi" panose="020B0604020104020204" pitchFamily="34" charset="0"/>
              </a:rPr>
              <a:t>Cleaned raw launch data by dropping irrelevant columns and handling missing values.</a:t>
            </a:r>
          </a:p>
          <a:p>
            <a:pPr marL="0" indent="0">
              <a:buNone/>
            </a:pPr>
            <a:r>
              <a:rPr lang="en-US" sz="2200" dirty="0">
                <a:solidFill>
                  <a:schemeClr val="accent3">
                    <a:lumMod val="25000"/>
                  </a:schemeClr>
                </a:solidFill>
                <a:latin typeface="Abadi" panose="020B0604020104020204" pitchFamily="34" charset="0"/>
              </a:rPr>
              <a:t>Standardized outcome descriptions by converting categorical values like "True ASDS", "False RTLS", etc., into a unified binary label for modeling.</a:t>
            </a:r>
          </a:p>
          <a:p>
            <a:pPr marL="0" indent="0">
              <a:buNone/>
            </a:pPr>
            <a:r>
              <a:rPr lang="en-US" sz="2200" dirty="0">
                <a:solidFill>
                  <a:schemeClr val="accent3">
                    <a:lumMod val="25000"/>
                  </a:schemeClr>
                </a:solidFill>
                <a:latin typeface="Abadi" panose="020B0604020104020204" pitchFamily="34" charset="0"/>
              </a:rPr>
              <a:t>Created a new binary target column:1 = Successful landing, 0 = Unsuccessful landing</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 </a:t>
            </a:r>
            <a:r>
              <a:rPr lang="en-GB" sz="2400" dirty="0">
                <a:hlinkClick r:id="rId3"/>
              </a:rPr>
              <a:t>PauloLee77/Capstone</a:t>
            </a:r>
            <a:endParaRPr lang="en-US" sz="36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extLst>
              <a:ext uri="{FF2B5EF4-FFF2-40B4-BE49-F238E27FC236}">
                <a16:creationId xmlns:a16="http://schemas.microsoft.com/office/drawing/2014/main" id="{22F99348-976F-9706-EE16-C74C5257B363}"/>
              </a:ext>
            </a:extLst>
          </p:cNvPr>
          <p:cNvSpPr txBox="1"/>
          <p:nvPr/>
        </p:nvSpPr>
        <p:spPr>
          <a:xfrm>
            <a:off x="8191499" y="2719784"/>
            <a:ext cx="4000501" cy="2585323"/>
          </a:xfrm>
          <a:prstGeom prst="rect">
            <a:avLst/>
          </a:prstGeom>
          <a:noFill/>
        </p:spPr>
        <p:txBody>
          <a:bodyPr wrap="square">
            <a:spAutoFit/>
          </a:bodyPr>
          <a:lstStyle/>
          <a:p>
            <a:r>
              <a:rPr lang="en-GB" dirty="0"/>
              <a:t>[Raw Launch </a:t>
            </a:r>
            <a:r>
              <a:rPr lang="en-GB" dirty="0" err="1"/>
              <a:t>DataFrame</a:t>
            </a:r>
            <a:r>
              <a:rPr lang="en-GB" dirty="0"/>
              <a:t>]</a:t>
            </a:r>
          </a:p>
          <a:p>
            <a:r>
              <a:rPr lang="en-GB" dirty="0"/>
              <a:t>         ↓</a:t>
            </a:r>
          </a:p>
          <a:p>
            <a:r>
              <a:rPr lang="en-GB" dirty="0"/>
              <a:t>Drop Irrelevant Columns / Handle Nulls</a:t>
            </a:r>
          </a:p>
          <a:p>
            <a:r>
              <a:rPr lang="en-GB" dirty="0"/>
              <a:t>         ↓</a:t>
            </a:r>
          </a:p>
          <a:p>
            <a:r>
              <a:rPr lang="en-GB" dirty="0"/>
              <a:t>Standardize </a:t>
            </a:r>
            <a:r>
              <a:rPr lang="en-GB" dirty="0" err="1"/>
              <a:t>landing_outcome</a:t>
            </a:r>
            <a:r>
              <a:rPr lang="en-GB" dirty="0"/>
              <a:t> values</a:t>
            </a:r>
          </a:p>
          <a:p>
            <a:r>
              <a:rPr lang="en-GB" dirty="0"/>
              <a:t>         ↓</a:t>
            </a:r>
          </a:p>
          <a:p>
            <a:r>
              <a:rPr lang="en-GB" dirty="0"/>
              <a:t>Map Success to 1, Failure to 0</a:t>
            </a:r>
          </a:p>
          <a:p>
            <a:r>
              <a:rPr lang="en-GB" dirty="0"/>
              <a:t>         ↓</a:t>
            </a:r>
          </a:p>
          <a:p>
            <a:r>
              <a:rPr lang="en-GB" dirty="0"/>
              <a:t>[Final Cleaned </a:t>
            </a:r>
            <a:r>
              <a:rPr lang="en-GB" dirty="0" err="1"/>
              <a:t>DataFrame</a:t>
            </a:r>
            <a:r>
              <a:rPr lang="en-GB" dirty="0"/>
              <a:t> for </a:t>
            </a:r>
            <a:r>
              <a:rPr lang="en-GB" dirty="0" err="1"/>
              <a:t>Modeling</a:t>
            </a:r>
            <a:r>
              <a:rPr lang="en-GB" dirty="0"/>
              <a:t>]</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Visualised</a:t>
            </a:r>
            <a:r>
              <a:rPr lang="en-US" sz="2200" dirty="0">
                <a:solidFill>
                  <a:schemeClr val="accent3">
                    <a:lumMod val="25000"/>
                  </a:schemeClr>
                </a:solidFill>
                <a:latin typeface="Abadi" panose="020B0604020104020204" pitchFamily="34" charset="0"/>
              </a:rPr>
              <a:t> many different key points of the data, including pay load versus flight number success rate and yearly trend</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Using bullet point format, summarize the SQL queries you performed</a:t>
            </a:r>
          </a:p>
          <a:p>
            <a:pPr>
              <a:lnSpc>
                <a:spcPct val="100000"/>
              </a:lnSpc>
              <a:spcBef>
                <a:spcPts val="1400"/>
              </a:spcBef>
            </a:pPr>
            <a:r>
              <a:rPr lang="en-US" sz="2200" dirty="0">
                <a:solidFill>
                  <a:schemeClr val="accent3">
                    <a:lumMod val="25000"/>
                  </a:schemeClr>
                </a:solidFill>
                <a:latin typeface="Abadi" panose="020B0604020104020204" pitchFamily="34" charset="0"/>
              </a:rPr>
              <a:t>Loaded cleaned launch data into a Db2 database for SQL-based analysis and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Executed SQL queries to answer business questions such as identifying launch sites, calculating payload totals, and measuring success rates of </a:t>
            </a:r>
            <a:r>
              <a:rPr lang="en-US" sz="2200" dirty="0" err="1">
                <a:solidFill>
                  <a:schemeClr val="accent3">
                    <a:lumMod val="25000"/>
                  </a:schemeClr>
                </a:solidFill>
                <a:latin typeface="Abadi" panose="020B0604020104020204" pitchFamily="34" charset="0"/>
              </a:rPr>
              <a:t>alnding</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pPr>
              <a:lnSpc>
                <a:spcPct val="100000"/>
              </a:lnSpc>
              <a:spcBef>
                <a:spcPts val="1400"/>
              </a:spcBef>
            </a:pPr>
            <a:r>
              <a:rPr lang="en-GB" sz="1600" dirty="0">
                <a:hlinkClick r:id="rId3"/>
              </a:rPr>
              <a:t>PauloLee77/Capstone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 Explain why you added those objects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Folium maps were produced to show launch sites and key characteristics like how close they were to rail, road and coast. This was to show the best location for the launch sites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marL="0" indent="0">
              <a:lnSpc>
                <a:spcPct val="100000"/>
              </a:lnSpc>
              <a:spcBef>
                <a:spcPts val="1400"/>
              </a:spcBef>
              <a:buNone/>
            </a:pPr>
            <a:r>
              <a:rPr lang="en-US" sz="2400" dirty="0"/>
              <a:t>Dropdown Component (Task 1): Allows users to choose either "All Sites" or a specific launch site. Used to trigger updates to both the pie chart and scatter plot.</a:t>
            </a:r>
          </a:p>
          <a:p>
            <a:pPr>
              <a:buNone/>
            </a:pPr>
            <a:r>
              <a:rPr lang="en-US" sz="2400" dirty="0"/>
              <a:t>Pie Chart of Launch Outcomes (Task 2):Dynamically updates based on launch site selection from the dropdown menu. Displays either total success counts across all sites or success/failure distribution for the selected site</a:t>
            </a:r>
          </a:p>
          <a:p>
            <a:pPr>
              <a:buNone/>
            </a:pPr>
            <a:r>
              <a:rPr lang="en-US" sz="2400" dirty="0"/>
              <a:t>Range Slider Component (Task 3): Enables users to select a payload mass range. Helps in focusing the scatter plot on specific payload sizes.</a:t>
            </a:r>
          </a:p>
          <a:p>
            <a:pPr marL="0" indent="0">
              <a:lnSpc>
                <a:spcPct val="100000"/>
              </a:lnSpc>
              <a:spcBef>
                <a:spcPts val="1400"/>
              </a:spcBef>
              <a:buNone/>
            </a:pPr>
            <a:r>
              <a:rPr lang="en-US" sz="2400" dirty="0"/>
              <a:t>Plot of Payload vs. Launch Outcome (Task 4):Plots payload mass against launch success (0 or 1), colored by booster version category. Filters dynamically based on payload mass range from the slider and selected launch site from the dropdown. </a:t>
            </a:r>
          </a:p>
          <a:p>
            <a:pPr>
              <a:lnSpc>
                <a:spcPct val="100000"/>
              </a:lnSpc>
              <a:spcBef>
                <a:spcPts val="1400"/>
              </a:spcBef>
            </a:pPr>
            <a:r>
              <a:rPr lang="en-US" sz="2300" dirty="0"/>
              <a:t>Explain why you added those plots and interactions</a:t>
            </a:r>
          </a:p>
          <a:p>
            <a:pPr marL="0" marR="0" lvl="0" indent="0" algn="l" defTabSz="914400" rtl="0" eaLnBrk="0" fontAlgn="base" latinLnBrk="0" hangingPunct="0">
              <a:lnSpc>
                <a:spcPct val="100000"/>
              </a:lnSpc>
              <a:spcBef>
                <a:spcPct val="0"/>
              </a:spcBef>
              <a:spcAft>
                <a:spcPct val="0"/>
              </a:spcAft>
              <a:buClrTx/>
              <a:buSzTx/>
              <a:buNone/>
              <a:tabLst/>
            </a:pPr>
            <a:endParaRPr lang="en-US" sz="2400" dirty="0"/>
          </a:p>
          <a:p>
            <a:pPr marL="0" marR="0" lvl="0" indent="0" algn="l" defTabSz="914400" rtl="0" eaLnBrk="0" fontAlgn="base" latinLnBrk="0" hangingPunct="0">
              <a:lnSpc>
                <a:spcPct val="100000"/>
              </a:lnSpc>
              <a:spcBef>
                <a:spcPct val="0"/>
              </a:spcBef>
              <a:spcAft>
                <a:spcPct val="0"/>
              </a:spcAft>
              <a:buClrTx/>
              <a:buSzTx/>
              <a:buNone/>
              <a:tabLst/>
            </a:pPr>
            <a:r>
              <a:rPr lang="en-US" sz="2400" dirty="0"/>
              <a:t>To give users interactive control over the analysis of launch outcomes. The pie chart helps quickly understand success ratios by site. The scatter plot reveals relationships between payload mass and mission outcome, highlighting which booster configurations succeed with different payload sizes. Dropdown and slider allow real-time filtering, improving data accessibility and visual storytelling without code.</a:t>
            </a:r>
            <a:r>
              <a:rPr lang="en-US" altLang="en-US" sz="2400" dirty="0"/>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7356"/>
            <a:ext cx="7091600" cy="4749607"/>
          </a:xfrm>
          <a:prstGeom prst="rect">
            <a:avLst/>
          </a:prstGeom>
        </p:spPr>
        <p:txBody>
          <a:bodyPr>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100" dirty="0">
                <a:solidFill>
                  <a:schemeClr val="accent3">
                    <a:lumMod val="25000"/>
                  </a:schemeClr>
                </a:solidFill>
                <a:latin typeface="Abadi" panose="020B0604020104020204" pitchFamily="34" charset="0"/>
              </a:rPr>
              <a:t>Built a machine learning pipeline using data wrangled from SpaceX launch history to predict whether the first stage will land successfully.</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100" dirty="0">
              <a:solidFill>
                <a:schemeClr val="accent3">
                  <a:lumMod val="25000"/>
                </a:schemeClr>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altLang="en-US" sz="2100" dirty="0">
                <a:solidFill>
                  <a:schemeClr val="accent3">
                    <a:lumMod val="25000"/>
                  </a:schemeClr>
                </a:solidFill>
                <a:latin typeface="Abadi" panose="020B0604020104020204" pitchFamily="34" charset="0"/>
              </a:rPr>
              <a:t>Features included: payload mass, orbit type, launch site, and booster version.</a:t>
            </a:r>
          </a:p>
          <a:p>
            <a:pPr marL="0" marR="0" lvl="0" indent="0" algn="l" defTabSz="914400" rtl="0" eaLnBrk="0" fontAlgn="base" latinLnBrk="0" hangingPunct="0">
              <a:lnSpc>
                <a:spcPct val="100000"/>
              </a:lnSpc>
              <a:spcBef>
                <a:spcPct val="0"/>
              </a:spcBef>
              <a:spcAft>
                <a:spcPct val="0"/>
              </a:spcAft>
              <a:buClrTx/>
              <a:buSzTx/>
              <a:buNone/>
              <a:tabLst/>
            </a:pPr>
            <a:r>
              <a:rPr lang="en-US" altLang="en-US" sz="2100" dirty="0" err="1">
                <a:solidFill>
                  <a:schemeClr val="accent3">
                    <a:lumMod val="25000"/>
                  </a:schemeClr>
                </a:solidFill>
                <a:latin typeface="Abadi" panose="020B0604020104020204" pitchFamily="34" charset="0"/>
              </a:rPr>
              <a:t>StandardScaler</a:t>
            </a:r>
            <a:r>
              <a:rPr lang="en-US" altLang="en-US" sz="2100" dirty="0">
                <a:solidFill>
                  <a:schemeClr val="accent3">
                    <a:lumMod val="25000"/>
                  </a:schemeClr>
                </a:solidFill>
                <a:latin typeface="Abadi" panose="020B0604020104020204" pitchFamily="34" charset="0"/>
              </a:rPr>
              <a:t> for numerical features.</a:t>
            </a:r>
          </a:p>
          <a:p>
            <a:pPr marL="0" marR="0" lvl="0" indent="0" algn="l" defTabSz="914400" rtl="0" eaLnBrk="0" fontAlgn="base" latinLnBrk="0" hangingPunct="0">
              <a:lnSpc>
                <a:spcPct val="100000"/>
              </a:lnSpc>
              <a:spcBef>
                <a:spcPct val="0"/>
              </a:spcBef>
              <a:spcAft>
                <a:spcPct val="0"/>
              </a:spcAft>
              <a:buClrTx/>
              <a:buSzTx/>
              <a:buNone/>
              <a:tabLst/>
            </a:pPr>
            <a:r>
              <a:rPr lang="en-US" altLang="en-US" sz="2100" dirty="0">
                <a:solidFill>
                  <a:schemeClr val="accent3">
                    <a:lumMod val="25000"/>
                  </a:schemeClr>
                </a:solidFill>
                <a:latin typeface="Abadi" panose="020B0604020104020204" pitchFamily="34" charset="0"/>
              </a:rPr>
              <a:t>Trained and evaluated multiple classification models: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100" dirty="0">
                <a:solidFill>
                  <a:schemeClr val="accent3">
                    <a:lumMod val="25000"/>
                  </a:schemeClr>
                </a:solidFill>
                <a:latin typeface="Abadi" panose="020B0604020104020204" pitchFamily="34" charset="0"/>
              </a:rPr>
              <a:t>Logistic Regression</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100" dirty="0">
                <a:solidFill>
                  <a:schemeClr val="accent3">
                    <a:lumMod val="25000"/>
                  </a:schemeClr>
                </a:solidFill>
                <a:latin typeface="Abadi" panose="020B0604020104020204" pitchFamily="34" charset="0"/>
              </a:rPr>
              <a:t>Support Vector Machine (SVM)</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100" dirty="0">
                <a:solidFill>
                  <a:schemeClr val="accent3">
                    <a:lumMod val="25000"/>
                  </a:schemeClr>
                </a:solidFill>
                <a:latin typeface="Abadi" panose="020B0604020104020204" pitchFamily="34" charset="0"/>
              </a:rPr>
              <a:t>K-Nearest Neighbors (KNN)</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100" dirty="0">
                <a:solidFill>
                  <a:schemeClr val="accent3">
                    <a:lumMod val="25000"/>
                  </a:schemeClr>
                </a:solidFill>
                <a:latin typeface="Abadi" panose="020B0604020104020204" pitchFamily="34" charset="0"/>
              </a:rPr>
              <a:t>Random Forest Classifier</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100" dirty="0">
                <a:solidFill>
                  <a:schemeClr val="accent3">
                    <a:lumMod val="25000"/>
                  </a:schemeClr>
                </a:solidFill>
                <a:latin typeface="Abadi" panose="020B0604020104020204" pitchFamily="34" charset="0"/>
              </a:rPr>
              <a:t>Used </a:t>
            </a:r>
            <a:r>
              <a:rPr lang="en-US" altLang="en-US" sz="2100" dirty="0" err="1">
                <a:solidFill>
                  <a:schemeClr val="accent3">
                    <a:lumMod val="25000"/>
                  </a:schemeClr>
                </a:solidFill>
                <a:latin typeface="Abadi" panose="020B0604020104020204" pitchFamily="34" charset="0"/>
              </a:rPr>
              <a:t>GridSearchCV</a:t>
            </a:r>
            <a:r>
              <a:rPr lang="en-US" altLang="en-US" sz="2100" dirty="0">
                <a:solidFill>
                  <a:schemeClr val="accent3">
                    <a:lumMod val="25000"/>
                  </a:schemeClr>
                </a:solidFill>
                <a:latin typeface="Abadi" panose="020B0604020104020204" pitchFamily="34" charset="0"/>
              </a:rPr>
              <a:t> for hyperparameter tuning and cross-validation for evaluation consistency.</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100" dirty="0">
              <a:solidFill>
                <a:schemeClr val="accent3">
                  <a:lumMod val="25000"/>
                </a:schemeClr>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2100" dirty="0">
                <a:solidFill>
                  <a:schemeClr val="accent3">
                    <a:lumMod val="25000"/>
                  </a:schemeClr>
                </a:solidFill>
                <a:latin typeface="Abadi" panose="020B0604020104020204" pitchFamily="34" charset="0"/>
              </a:rPr>
              <a:t>Decision Tree was best performing</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 </a:t>
            </a:r>
            <a:r>
              <a:rPr lang="en-GB" sz="2400" dirty="0">
                <a:hlinkClick r:id="rId3"/>
              </a:rPr>
              <a:t>PauloLee77/Capstone</a:t>
            </a:r>
            <a:endParaRPr lang="en-US" sz="2200" dirty="0">
              <a:solidFill>
                <a:schemeClr val="accent3">
                  <a:lumMod val="25000"/>
                </a:schemeClr>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TextBox 6">
            <a:extLst>
              <a:ext uri="{FF2B5EF4-FFF2-40B4-BE49-F238E27FC236}">
                <a16:creationId xmlns:a16="http://schemas.microsoft.com/office/drawing/2014/main" id="{F853AD3E-AF37-1852-DD57-A471433F4F73}"/>
              </a:ext>
            </a:extLst>
          </p:cNvPr>
          <p:cNvSpPr txBox="1"/>
          <p:nvPr/>
        </p:nvSpPr>
        <p:spPr>
          <a:xfrm>
            <a:off x="8102494" y="2154634"/>
            <a:ext cx="6093618" cy="3139321"/>
          </a:xfrm>
          <a:prstGeom prst="rect">
            <a:avLst/>
          </a:prstGeom>
          <a:noFill/>
        </p:spPr>
        <p:txBody>
          <a:bodyPr wrap="square">
            <a:spAutoFit/>
          </a:bodyPr>
          <a:lstStyle/>
          <a:p>
            <a:r>
              <a:rPr lang="en-GB" dirty="0"/>
              <a:t>[Cleaned Launch Data]</a:t>
            </a:r>
          </a:p>
          <a:p>
            <a:r>
              <a:rPr lang="en-GB" dirty="0"/>
              <a:t>        ↓</a:t>
            </a:r>
          </a:p>
          <a:p>
            <a:r>
              <a:rPr lang="en-GB" dirty="0"/>
              <a:t>[Split into Train/Test Sets]</a:t>
            </a:r>
          </a:p>
          <a:p>
            <a:r>
              <a:rPr lang="en-GB" dirty="0"/>
              <a:t>        ↓</a:t>
            </a:r>
          </a:p>
          <a:p>
            <a:r>
              <a:rPr lang="en-GB" dirty="0"/>
              <a:t>[Train Models: LR, SVM, KNN, DT]</a:t>
            </a:r>
          </a:p>
          <a:p>
            <a:r>
              <a:rPr lang="en-GB" dirty="0"/>
              <a:t>        ↓</a:t>
            </a:r>
          </a:p>
          <a:p>
            <a:r>
              <a:rPr lang="en-GB" dirty="0"/>
              <a:t>[Evaluate Accuracy &amp; Confusion Matrix]</a:t>
            </a:r>
          </a:p>
          <a:p>
            <a:r>
              <a:rPr lang="en-GB" dirty="0"/>
              <a:t>        ↓</a:t>
            </a:r>
          </a:p>
          <a:p>
            <a:r>
              <a:rPr lang="en-GB" dirty="0"/>
              <a:t>[</a:t>
            </a:r>
            <a:r>
              <a:rPr lang="en-GB" dirty="0" err="1"/>
              <a:t>GridSearchCV</a:t>
            </a:r>
            <a:r>
              <a:rPr lang="en-GB" dirty="0"/>
              <a:t> for Best Hyperparameters]</a:t>
            </a:r>
          </a:p>
          <a:p>
            <a:r>
              <a:rPr lang="en-GB" dirty="0"/>
              <a:t>        ↓</a:t>
            </a:r>
          </a:p>
          <a:p>
            <a:r>
              <a:rPr lang="en-GB" dirty="0"/>
              <a:t>[Select Best Model – Random Forest]</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2E3C479A-9B83-8FE5-4BB5-5ADE1826C089}"/>
              </a:ext>
            </a:extLst>
          </p:cNvPr>
          <p:cNvPicPr>
            <a:picLocks noChangeAspect="1"/>
          </p:cNvPicPr>
          <p:nvPr/>
        </p:nvPicPr>
        <p:blipFill>
          <a:blip r:embed="rId4"/>
          <a:stretch>
            <a:fillRect/>
          </a:stretch>
        </p:blipFill>
        <p:spPr>
          <a:xfrm>
            <a:off x="1004639" y="3334215"/>
            <a:ext cx="8554644" cy="3092996"/>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appears to be a rotation between launch sites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8B1B4084-C788-B36B-7752-E4CD49F140A4}"/>
              </a:ext>
            </a:extLst>
          </p:cNvPr>
          <p:cNvPicPr>
            <a:picLocks noChangeAspect="1"/>
          </p:cNvPicPr>
          <p:nvPr/>
        </p:nvPicPr>
        <p:blipFill>
          <a:blip r:embed="rId3"/>
          <a:stretch>
            <a:fillRect/>
          </a:stretch>
        </p:blipFill>
        <p:spPr>
          <a:xfrm>
            <a:off x="6361768" y="1886453"/>
            <a:ext cx="4706007" cy="413911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Launch site uses the highest payload and CCAFS the lowest payload</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1C659245-6827-5324-B87E-E741697A3956}"/>
              </a:ext>
            </a:extLst>
          </p:cNvPr>
          <p:cNvPicPr>
            <a:picLocks noChangeAspect="1"/>
          </p:cNvPicPr>
          <p:nvPr/>
        </p:nvPicPr>
        <p:blipFill>
          <a:blip r:embed="rId3"/>
          <a:stretch>
            <a:fillRect/>
          </a:stretch>
        </p:blipFill>
        <p:spPr>
          <a:xfrm>
            <a:off x="6027811" y="1778362"/>
            <a:ext cx="5134691" cy="464884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fontScale="925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MEO has a 100% success rate and hence is the best Orbit type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2178FF43-FBEF-A8E0-8898-EC0F82390F82}"/>
              </a:ext>
            </a:extLst>
          </p:cNvPr>
          <p:cNvPicPr>
            <a:picLocks noChangeAspect="1"/>
          </p:cNvPicPr>
          <p:nvPr/>
        </p:nvPicPr>
        <p:blipFill>
          <a:blip r:embed="rId3"/>
          <a:stretch>
            <a:fillRect/>
          </a:stretch>
        </p:blipFill>
        <p:spPr>
          <a:xfrm>
            <a:off x="5515665" y="2101491"/>
            <a:ext cx="5906324" cy="412490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fontScale="92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LEO success seems related to the number of flights. GTO orbit, there appears to be no relationship between flight number and success.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6AFA7CA-0707-5FD4-B5E5-04BBE8CB5D4E}"/>
              </a:ext>
            </a:extLst>
          </p:cNvPr>
          <p:cNvPicPr>
            <a:picLocks noChangeAspect="1"/>
          </p:cNvPicPr>
          <p:nvPr/>
        </p:nvPicPr>
        <p:blipFill>
          <a:blip r:embed="rId3"/>
          <a:stretch>
            <a:fillRect/>
          </a:stretch>
        </p:blipFill>
        <p:spPr>
          <a:xfrm>
            <a:off x="5763491" y="1669165"/>
            <a:ext cx="5316306" cy="422969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l">
              <a:buNone/>
            </a:pPr>
            <a:r>
              <a:rPr lang="en-US" sz="2200" dirty="0">
                <a:solidFill>
                  <a:schemeClr val="accent3">
                    <a:lumMod val="25000"/>
                  </a:schemeClr>
                </a:solidFill>
                <a:latin typeface="Abadi" panose="020B0604020104020204" pitchFamily="34" charset="0"/>
              </a:rPr>
              <a:t>	It is hard to determine a pattern as there are both success and failure at low and high payload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F65FEE5-6955-8E6A-49FC-59510ECEE449}"/>
              </a:ext>
            </a:extLst>
          </p:cNvPr>
          <p:cNvPicPr>
            <a:picLocks noChangeAspect="1"/>
          </p:cNvPicPr>
          <p:nvPr/>
        </p:nvPicPr>
        <p:blipFill>
          <a:blip r:embed="rId3"/>
          <a:stretch>
            <a:fillRect/>
          </a:stretch>
        </p:blipFill>
        <p:spPr>
          <a:xfrm>
            <a:off x="5047488" y="1342733"/>
            <a:ext cx="4644701" cy="508447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 rate has gradually increased over time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3D0CFD5-FF65-5172-67D8-289609F51C22}"/>
              </a:ext>
            </a:extLst>
          </p:cNvPr>
          <p:cNvPicPr>
            <a:picLocks noChangeAspect="1"/>
          </p:cNvPicPr>
          <p:nvPr/>
        </p:nvPicPr>
        <p:blipFill>
          <a:blip r:embed="rId3"/>
          <a:stretch>
            <a:fillRect/>
          </a:stretch>
        </p:blipFill>
        <p:spPr>
          <a:xfrm>
            <a:off x="5599961" y="2294154"/>
            <a:ext cx="5125165" cy="336279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Below are the 4 </a:t>
            </a:r>
            <a:r>
              <a:rPr lang="en-US" sz="2200">
                <a:solidFill>
                  <a:schemeClr val="accent3">
                    <a:lumMod val="25000"/>
                  </a:schemeClr>
                </a:solidFill>
                <a:latin typeface="Abadi" panose="020B0604020104020204" pitchFamily="34" charset="0"/>
              </a:rPr>
              <a:t>launch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F271623-58C6-B5FE-163F-48B4D9083DE6}"/>
              </a:ext>
            </a:extLst>
          </p:cNvPr>
          <p:cNvPicPr>
            <a:picLocks noChangeAspect="1"/>
          </p:cNvPicPr>
          <p:nvPr/>
        </p:nvPicPr>
        <p:blipFill>
          <a:blip r:embed="rId3"/>
          <a:stretch>
            <a:fillRect/>
          </a:stretch>
        </p:blipFill>
        <p:spPr>
          <a:xfrm>
            <a:off x="2211648" y="3566857"/>
            <a:ext cx="1822840" cy="245871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Below are 5 records with launch sites starting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700834F-B2EE-5F40-AED6-18B29E246959}"/>
              </a:ext>
            </a:extLst>
          </p:cNvPr>
          <p:cNvPicPr>
            <a:picLocks noChangeAspect="1"/>
          </p:cNvPicPr>
          <p:nvPr/>
        </p:nvPicPr>
        <p:blipFill>
          <a:blip r:embed="rId3"/>
          <a:stretch>
            <a:fillRect/>
          </a:stretch>
        </p:blipFill>
        <p:spPr>
          <a:xfrm>
            <a:off x="770010" y="3470318"/>
            <a:ext cx="10231278" cy="145752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is about 46,000kg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D1309330-4CCE-6066-F4B0-8AEFA3BF1150}"/>
              </a:ext>
            </a:extLst>
          </p:cNvPr>
          <p:cNvPicPr>
            <a:picLocks noChangeAspect="1"/>
          </p:cNvPicPr>
          <p:nvPr/>
        </p:nvPicPr>
        <p:blipFill>
          <a:blip r:embed="rId3"/>
          <a:stretch>
            <a:fillRect/>
          </a:stretch>
        </p:blipFill>
        <p:spPr>
          <a:xfrm>
            <a:off x="2959337" y="4142582"/>
            <a:ext cx="6469258" cy="245938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C278147-F79F-E39A-CB24-FA01B15AF45A}"/>
              </a:ext>
            </a:extLst>
          </p:cNvPr>
          <p:cNvPicPr>
            <a:picLocks noChangeAspect="1"/>
          </p:cNvPicPr>
          <p:nvPr/>
        </p:nvPicPr>
        <p:blipFill>
          <a:blip r:embed="rId3"/>
          <a:stretch>
            <a:fillRect/>
          </a:stretch>
        </p:blipFill>
        <p:spPr>
          <a:xfrm>
            <a:off x="2155884" y="3692966"/>
            <a:ext cx="6973840" cy="2574957"/>
          </a:xfrm>
          <a:prstGeom prst="rect">
            <a:avLst/>
          </a:prstGeom>
        </p:spPr>
      </p:pic>
      <p:sp>
        <p:nvSpPr>
          <p:cNvPr id="7" name="TextBox 6">
            <a:extLst>
              <a:ext uri="{FF2B5EF4-FFF2-40B4-BE49-F238E27FC236}">
                <a16:creationId xmlns:a16="http://schemas.microsoft.com/office/drawing/2014/main" id="{F69F170A-4F44-2ACB-0A18-AF641A83325C}"/>
              </a:ext>
            </a:extLst>
          </p:cNvPr>
          <p:cNvSpPr txBox="1"/>
          <p:nvPr/>
        </p:nvSpPr>
        <p:spPr>
          <a:xfrm>
            <a:off x="770010" y="3099032"/>
            <a:ext cx="6099048"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average payload mass is just under 3000 kg</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first successful landing date was in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7515269-3181-CCDD-980B-F469A83075DA}"/>
              </a:ext>
            </a:extLst>
          </p:cNvPr>
          <p:cNvPicPr>
            <a:picLocks noChangeAspect="1"/>
          </p:cNvPicPr>
          <p:nvPr/>
        </p:nvPicPr>
        <p:blipFill>
          <a:blip r:embed="rId3"/>
          <a:stretch>
            <a:fillRect/>
          </a:stretch>
        </p:blipFill>
        <p:spPr>
          <a:xfrm>
            <a:off x="1925352" y="3200367"/>
            <a:ext cx="4985149" cy="139934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78962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 have been 3 launches that have successfully landed on a drone ship with payloads between 44000 and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C260D69F-88BF-4A07-06AC-A1F183833A9A}"/>
              </a:ext>
            </a:extLst>
          </p:cNvPr>
          <p:cNvPicPr>
            <a:picLocks noChangeAspect="1"/>
          </p:cNvPicPr>
          <p:nvPr/>
        </p:nvPicPr>
        <p:blipFill>
          <a:blip r:embed="rId3"/>
          <a:stretch>
            <a:fillRect/>
          </a:stretch>
        </p:blipFill>
        <p:spPr>
          <a:xfrm>
            <a:off x="9559637" y="2919731"/>
            <a:ext cx="2305749" cy="21631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26348"/>
            <a:ext cx="9779721" cy="4399225"/>
          </a:xfrm>
          <a:prstGeom prst="rect">
            <a:avLst/>
          </a:prstGeom>
        </p:spPr>
        <p:txBody>
          <a:bodyPr lIns="91440" tIns="45720" rIns="91440" bIns="45720" anchor="t">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R="0" lvl="0" fontAlgn="base">
              <a:lnSpc>
                <a:spcPct val="100000"/>
              </a:lnSpc>
              <a:spcBef>
                <a:spcPts val="1400"/>
              </a:spcBef>
              <a:spcAft>
                <a:spcPct val="0"/>
              </a:spcAft>
              <a:buClrTx/>
              <a:buSzTx/>
              <a:tabLst/>
            </a:pPr>
            <a:r>
              <a:rPr lang="en-US" altLang="en-US" sz="2100" dirty="0">
                <a:solidFill>
                  <a:schemeClr val="accent3">
                    <a:lumMod val="25000"/>
                  </a:schemeClr>
                </a:solidFill>
                <a:latin typeface="Abadi" panose="020B0604020104020204" pitchFamily="34" charset="0"/>
              </a:rPr>
              <a:t>Data Collection: Web scraping </a:t>
            </a:r>
          </a:p>
          <a:p>
            <a:pPr marR="0" lvl="0" fontAlgn="base">
              <a:lnSpc>
                <a:spcPct val="100000"/>
              </a:lnSpc>
              <a:spcBef>
                <a:spcPts val="1400"/>
              </a:spcBef>
              <a:spcAft>
                <a:spcPct val="0"/>
              </a:spcAft>
              <a:buClrTx/>
              <a:buSzTx/>
              <a:tabLst/>
            </a:pPr>
            <a:r>
              <a:rPr lang="en-US" altLang="en-US" sz="2100" dirty="0">
                <a:solidFill>
                  <a:schemeClr val="accent3">
                    <a:lumMod val="25000"/>
                  </a:schemeClr>
                </a:solidFill>
                <a:latin typeface="Abadi" panose="020B0604020104020204" pitchFamily="34" charset="0"/>
              </a:rPr>
              <a:t>Data Wrangling: Cleaned, merged tables; </a:t>
            </a:r>
            <a:r>
              <a:rPr lang="en-US" altLang="en-US" sz="2100" dirty="0" err="1">
                <a:solidFill>
                  <a:schemeClr val="accent3">
                    <a:lumMod val="25000"/>
                  </a:schemeClr>
                </a:solidFill>
                <a:latin typeface="Abadi" panose="020B0604020104020204" pitchFamily="34" charset="0"/>
              </a:rPr>
              <a:t>etc</a:t>
            </a:r>
            <a:endParaRPr lang="en-US" altLang="en-US" sz="2100" dirty="0">
              <a:solidFill>
                <a:schemeClr val="accent3">
                  <a:lumMod val="25000"/>
                </a:schemeClr>
              </a:solidFill>
              <a:latin typeface="Abadi" panose="020B0604020104020204" pitchFamily="34" charset="0"/>
            </a:endParaRPr>
          </a:p>
          <a:p>
            <a:pPr marR="0" lvl="0" fontAlgn="base">
              <a:lnSpc>
                <a:spcPct val="100000"/>
              </a:lnSpc>
              <a:spcBef>
                <a:spcPts val="1400"/>
              </a:spcBef>
              <a:spcAft>
                <a:spcPct val="0"/>
              </a:spcAft>
              <a:buClrTx/>
              <a:buSzTx/>
              <a:tabLst/>
            </a:pPr>
            <a:r>
              <a:rPr lang="en-US" altLang="en-US" sz="2100" dirty="0">
                <a:solidFill>
                  <a:schemeClr val="accent3">
                    <a:lumMod val="25000"/>
                  </a:schemeClr>
                </a:solidFill>
                <a:latin typeface="Abadi" panose="020B0604020104020204" pitchFamily="34" charset="0"/>
              </a:rPr>
              <a:t>EDA: Plotted trends in payload, orbit, and success rates.</a:t>
            </a:r>
          </a:p>
          <a:p>
            <a:pPr marR="0" lvl="0" fontAlgn="base">
              <a:lnSpc>
                <a:spcPct val="100000"/>
              </a:lnSpc>
              <a:spcBef>
                <a:spcPts val="1400"/>
              </a:spcBef>
              <a:spcAft>
                <a:spcPct val="0"/>
              </a:spcAft>
              <a:buClrTx/>
              <a:buSzTx/>
              <a:tabLst/>
            </a:pPr>
            <a:r>
              <a:rPr lang="en-US" altLang="en-US" sz="2100" dirty="0">
                <a:solidFill>
                  <a:schemeClr val="accent3">
                    <a:lumMod val="25000"/>
                  </a:schemeClr>
                </a:solidFill>
                <a:latin typeface="Abadi" panose="020B0604020104020204" pitchFamily="34" charset="0"/>
              </a:rPr>
              <a:t>SQL: Queried launch success, payload totals, booster performance.</a:t>
            </a:r>
          </a:p>
          <a:p>
            <a:pPr marR="0" lvl="0" fontAlgn="base">
              <a:lnSpc>
                <a:spcPct val="100000"/>
              </a:lnSpc>
              <a:spcBef>
                <a:spcPts val="1400"/>
              </a:spcBef>
              <a:spcAft>
                <a:spcPct val="0"/>
              </a:spcAft>
              <a:buClrTx/>
              <a:buSzTx/>
              <a:tabLst/>
            </a:pPr>
            <a:r>
              <a:rPr lang="en-US" altLang="en-US" sz="2100" dirty="0">
                <a:solidFill>
                  <a:schemeClr val="accent3">
                    <a:lumMod val="25000"/>
                  </a:schemeClr>
                </a:solidFill>
                <a:latin typeface="Abadi" panose="020B0604020104020204" pitchFamily="34" charset="0"/>
              </a:rPr>
              <a:t>Interactive Analytics: Built Folium maps and </a:t>
            </a:r>
            <a:r>
              <a:rPr lang="en-US" altLang="en-US" sz="2100" dirty="0" err="1">
                <a:solidFill>
                  <a:schemeClr val="accent3">
                    <a:lumMod val="25000"/>
                  </a:schemeClr>
                </a:solidFill>
                <a:latin typeface="Abadi" panose="020B0604020104020204" pitchFamily="34" charset="0"/>
              </a:rPr>
              <a:t>Plotly</a:t>
            </a:r>
            <a:r>
              <a:rPr lang="en-US" altLang="en-US" sz="2100" dirty="0">
                <a:solidFill>
                  <a:schemeClr val="accent3">
                    <a:lumMod val="25000"/>
                  </a:schemeClr>
                </a:solidFill>
                <a:latin typeface="Abadi" panose="020B0604020104020204" pitchFamily="34" charset="0"/>
              </a:rPr>
              <a:t> Dash dashboard.</a:t>
            </a:r>
          </a:p>
          <a:p>
            <a:pPr marR="0" lvl="0" fontAlgn="base">
              <a:lnSpc>
                <a:spcPct val="100000"/>
              </a:lnSpc>
              <a:spcBef>
                <a:spcPts val="1400"/>
              </a:spcBef>
              <a:spcAft>
                <a:spcPct val="0"/>
              </a:spcAft>
              <a:buClrTx/>
              <a:buSzTx/>
              <a:tabLst/>
            </a:pPr>
            <a:r>
              <a:rPr lang="en-US" altLang="en-US" sz="2100" dirty="0">
                <a:solidFill>
                  <a:schemeClr val="accent3">
                    <a:lumMod val="25000"/>
                  </a:schemeClr>
                </a:solidFill>
                <a:latin typeface="Abadi" panose="020B0604020104020204" pitchFamily="34" charset="0"/>
              </a:rPr>
              <a:t>Predictive Modeling: Trained and tuned models (RF, SVM, KNN); selected best.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fontAlgn="base">
              <a:lnSpc>
                <a:spcPct val="100000"/>
              </a:lnSpc>
              <a:spcBef>
                <a:spcPts val="1400"/>
              </a:spcBef>
              <a:spcAft>
                <a:spcPct val="0"/>
              </a:spcAft>
            </a:pPr>
            <a:r>
              <a:rPr lang="en-US" altLang="en-US" sz="2100" dirty="0">
                <a:solidFill>
                  <a:schemeClr val="accent3">
                    <a:lumMod val="25000"/>
                  </a:schemeClr>
                </a:solidFill>
                <a:latin typeface="Abadi" panose="020B0604020104020204" pitchFamily="34" charset="0"/>
              </a:rPr>
              <a:t>EDA: Orbit and payload impact success; launch performance improves over time.</a:t>
            </a:r>
          </a:p>
          <a:p>
            <a:pPr fontAlgn="base">
              <a:lnSpc>
                <a:spcPct val="100000"/>
              </a:lnSpc>
              <a:spcBef>
                <a:spcPts val="1400"/>
              </a:spcBef>
              <a:spcAft>
                <a:spcPct val="0"/>
              </a:spcAft>
            </a:pPr>
            <a:r>
              <a:rPr lang="en-US" altLang="en-US" sz="2100" dirty="0">
                <a:solidFill>
                  <a:schemeClr val="accent3">
                    <a:lumMod val="25000"/>
                  </a:schemeClr>
                </a:solidFill>
                <a:latin typeface="Abadi" panose="020B0604020104020204" pitchFamily="34" charset="0"/>
              </a:rPr>
              <a:t>SQL: Identified top sites, boosters, and payload profiles.</a:t>
            </a:r>
          </a:p>
          <a:p>
            <a:pPr fontAlgn="base">
              <a:lnSpc>
                <a:spcPct val="100000"/>
              </a:lnSpc>
              <a:spcBef>
                <a:spcPts val="1400"/>
              </a:spcBef>
              <a:spcAft>
                <a:spcPct val="0"/>
              </a:spcAft>
            </a:pPr>
            <a:r>
              <a:rPr lang="en-US" altLang="en-US" sz="2100" dirty="0">
                <a:solidFill>
                  <a:schemeClr val="accent3">
                    <a:lumMod val="25000"/>
                  </a:schemeClr>
                </a:solidFill>
                <a:latin typeface="Abadi" panose="020B0604020104020204" pitchFamily="34" charset="0"/>
              </a:rPr>
              <a:t>Folium: Visualized global launch sites and landing outcomes.</a:t>
            </a:r>
          </a:p>
          <a:p>
            <a:pPr fontAlgn="base">
              <a:lnSpc>
                <a:spcPct val="100000"/>
              </a:lnSpc>
              <a:spcBef>
                <a:spcPts val="1400"/>
              </a:spcBef>
              <a:spcAft>
                <a:spcPct val="0"/>
              </a:spcAft>
            </a:pPr>
            <a:r>
              <a:rPr lang="en-US" altLang="en-US" sz="2100" dirty="0">
                <a:solidFill>
                  <a:schemeClr val="accent3">
                    <a:lumMod val="25000"/>
                  </a:schemeClr>
                </a:solidFill>
                <a:latin typeface="Abadi" panose="020B0604020104020204" pitchFamily="34" charset="0"/>
              </a:rPr>
              <a:t>Dash: Enabled real-time analysis by site and payload.</a:t>
            </a:r>
          </a:p>
          <a:p>
            <a:pPr fontAlgn="base">
              <a:lnSpc>
                <a:spcPct val="100000"/>
              </a:lnSpc>
              <a:spcBef>
                <a:spcPts val="1400"/>
              </a:spcBef>
              <a:spcAft>
                <a:spcPct val="0"/>
              </a:spcAft>
            </a:pPr>
            <a:r>
              <a:rPr lang="en-US" altLang="en-US" sz="2100" dirty="0">
                <a:solidFill>
                  <a:schemeClr val="accent3">
                    <a:lumMod val="25000"/>
                  </a:schemeClr>
                </a:solidFill>
                <a:latin typeface="Abadi" panose="020B0604020104020204" pitchFamily="34" charset="0"/>
              </a:rPr>
              <a:t>Best Model: Decision tree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have been a number of successful and failure landings using different landing equipment</a:t>
            </a:r>
          </a:p>
          <a:p>
            <a:pPr>
              <a:lnSpc>
                <a:spcPct val="100000"/>
              </a:lnSpc>
              <a:spcBef>
                <a:spcPts val="1400"/>
              </a:spcBef>
            </a:pPr>
            <a:endParaRPr lang="en-US" sz="2200" dirty="0">
              <a:solidFill>
                <a:schemeClr val="accent3">
                  <a:lumMod val="25000"/>
                </a:schemeClr>
              </a:solidFill>
              <a:highlight>
                <a:srgbClr val="FFFF00"/>
              </a:highlight>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7EE6DB7-C7DE-99C9-D55F-32A7A412E37C}"/>
              </a:ext>
            </a:extLst>
          </p:cNvPr>
          <p:cNvPicPr>
            <a:picLocks noChangeAspect="1"/>
          </p:cNvPicPr>
          <p:nvPr/>
        </p:nvPicPr>
        <p:blipFill>
          <a:blip r:embed="rId3"/>
          <a:stretch>
            <a:fillRect/>
          </a:stretch>
        </p:blipFill>
        <p:spPr>
          <a:xfrm>
            <a:off x="6435571" y="3454230"/>
            <a:ext cx="1105054" cy="27721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45464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It appears that the F9 is the only booster to carry the maximum payload. There have been 12 launches so far with the maximum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0C11CC3-8A29-9054-F35F-53BA4D846008}"/>
              </a:ext>
            </a:extLst>
          </p:cNvPr>
          <p:cNvPicPr>
            <a:picLocks noChangeAspect="1"/>
          </p:cNvPicPr>
          <p:nvPr/>
        </p:nvPicPr>
        <p:blipFill>
          <a:blip r:embed="rId3"/>
          <a:stretch>
            <a:fillRect/>
          </a:stretch>
        </p:blipFill>
        <p:spPr>
          <a:xfrm>
            <a:off x="10515599" y="2108264"/>
            <a:ext cx="1293472" cy="415204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There were 2 failed landings in 2015, both using a drone ship</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F99A068-7BD7-2713-29E8-AD4D4A24A35A}"/>
              </a:ext>
            </a:extLst>
          </p:cNvPr>
          <p:cNvPicPr>
            <a:picLocks noChangeAspect="1"/>
          </p:cNvPicPr>
          <p:nvPr/>
        </p:nvPicPr>
        <p:blipFill>
          <a:blip r:embed="rId3"/>
          <a:stretch>
            <a:fillRect/>
          </a:stretch>
        </p:blipFill>
        <p:spPr>
          <a:xfrm>
            <a:off x="1102520" y="2880266"/>
            <a:ext cx="5079065" cy="10544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180026"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most likely outcome is that no attempt. Next is using a drone ship where 5 are successful and 5 failed</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AD661D0A-5788-A010-5B37-583630E76002}"/>
              </a:ext>
            </a:extLst>
          </p:cNvPr>
          <p:cNvPicPr>
            <a:picLocks noChangeAspect="1"/>
          </p:cNvPicPr>
          <p:nvPr/>
        </p:nvPicPr>
        <p:blipFill>
          <a:blip r:embed="rId3"/>
          <a:stretch>
            <a:fillRect/>
          </a:stretch>
        </p:blipFill>
        <p:spPr>
          <a:xfrm>
            <a:off x="8950037" y="1915028"/>
            <a:ext cx="2019582" cy="208626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sites are in southern USA on the coasts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7979E397-6641-081E-6BD8-72184BE0925B}"/>
              </a:ext>
            </a:extLst>
          </p:cNvPr>
          <p:cNvPicPr>
            <a:picLocks noChangeAspect="1"/>
          </p:cNvPicPr>
          <p:nvPr/>
        </p:nvPicPr>
        <p:blipFill>
          <a:blip r:embed="rId3"/>
          <a:stretch>
            <a:fillRect/>
          </a:stretch>
        </p:blipFill>
        <p:spPr>
          <a:xfrm>
            <a:off x="859592" y="2642180"/>
            <a:ext cx="9656007" cy="338339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ea typeface="+mn-lt"/>
                <a:cs typeface="+mn-lt"/>
              </a:rPr>
              <a:t>The map shows there have been a number of successful and failure launches at each location</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highlight>
                <a:srgbClr val="FFFF00"/>
              </a:highlight>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pic>
        <p:nvPicPr>
          <p:cNvPr id="4" name="Picture 3">
            <a:extLst>
              <a:ext uri="{FF2B5EF4-FFF2-40B4-BE49-F238E27FC236}">
                <a16:creationId xmlns:a16="http://schemas.microsoft.com/office/drawing/2014/main" id="{EC1B88BD-A5BF-8441-8FDC-5FBE28500205}"/>
              </a:ext>
            </a:extLst>
          </p:cNvPr>
          <p:cNvPicPr>
            <a:picLocks noChangeAspect="1"/>
          </p:cNvPicPr>
          <p:nvPr/>
        </p:nvPicPr>
        <p:blipFill>
          <a:blip r:embed="rId3"/>
          <a:stretch>
            <a:fillRect/>
          </a:stretch>
        </p:blipFill>
        <p:spPr>
          <a:xfrm>
            <a:off x="734028" y="3079232"/>
            <a:ext cx="9888330" cy="334797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highlight>
                <a:srgbClr val="FFFF00"/>
              </a:highlight>
              <a:latin typeface="Abadi"/>
            </a:endParaRPr>
          </a:p>
          <a:p>
            <a:pPr>
              <a:lnSpc>
                <a:spcPct val="100000"/>
              </a:lnSpc>
              <a:spcBef>
                <a:spcPts val="1400"/>
              </a:spcBef>
            </a:pPr>
            <a:r>
              <a:rPr lang="en-US" sz="2200" dirty="0">
                <a:solidFill>
                  <a:schemeClr val="accent3">
                    <a:lumMod val="25000"/>
                  </a:schemeClr>
                </a:solidFill>
                <a:latin typeface="Abadi"/>
              </a:rPr>
              <a:t>As shown below launch sites are served by railways and roads and are close to the coast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4" name="Picture 3">
            <a:extLst>
              <a:ext uri="{FF2B5EF4-FFF2-40B4-BE49-F238E27FC236}">
                <a16:creationId xmlns:a16="http://schemas.microsoft.com/office/drawing/2014/main" id="{72B8181D-138B-4443-F0BC-D97C806C6115}"/>
              </a:ext>
            </a:extLst>
          </p:cNvPr>
          <p:cNvPicPr>
            <a:picLocks noChangeAspect="1"/>
          </p:cNvPicPr>
          <p:nvPr/>
        </p:nvPicPr>
        <p:blipFill>
          <a:blip r:embed="rId3"/>
          <a:stretch>
            <a:fillRect/>
          </a:stretch>
        </p:blipFill>
        <p:spPr>
          <a:xfrm>
            <a:off x="1120579" y="3121865"/>
            <a:ext cx="8345065" cy="348663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most successful launches are the CCAFS SLC-40</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Dashboards </a:t>
            </a:r>
          </a:p>
        </p:txBody>
      </p:sp>
      <p:pic>
        <p:nvPicPr>
          <p:cNvPr id="4" name="Picture 3">
            <a:extLst>
              <a:ext uri="{FF2B5EF4-FFF2-40B4-BE49-F238E27FC236}">
                <a16:creationId xmlns:a16="http://schemas.microsoft.com/office/drawing/2014/main" id="{E6630F9D-117D-F282-6B75-5B0B3C8CC5EB}"/>
              </a:ext>
            </a:extLst>
          </p:cNvPr>
          <p:cNvPicPr>
            <a:picLocks noChangeAspect="1"/>
          </p:cNvPicPr>
          <p:nvPr/>
        </p:nvPicPr>
        <p:blipFill>
          <a:blip r:embed="rId3"/>
          <a:stretch>
            <a:fillRect/>
          </a:stretch>
        </p:blipFill>
        <p:spPr>
          <a:xfrm>
            <a:off x="2219623" y="2904942"/>
            <a:ext cx="1933845" cy="1400370"/>
          </a:xfrm>
          <a:prstGeom prst="rect">
            <a:avLst/>
          </a:prstGeom>
        </p:spPr>
      </p:pic>
      <p:pic>
        <p:nvPicPr>
          <p:cNvPr id="7" name="Picture 6">
            <a:extLst>
              <a:ext uri="{FF2B5EF4-FFF2-40B4-BE49-F238E27FC236}">
                <a16:creationId xmlns:a16="http://schemas.microsoft.com/office/drawing/2014/main" id="{567172C0-0DBE-B3FD-12C4-089DBC498817}"/>
              </a:ext>
            </a:extLst>
          </p:cNvPr>
          <p:cNvPicPr>
            <a:picLocks noChangeAspect="1"/>
          </p:cNvPicPr>
          <p:nvPr/>
        </p:nvPicPr>
        <p:blipFill>
          <a:blip r:embed="rId4"/>
          <a:stretch>
            <a:fillRect/>
          </a:stretch>
        </p:blipFill>
        <p:spPr>
          <a:xfrm>
            <a:off x="6096000" y="2914207"/>
            <a:ext cx="2233087" cy="139110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366752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endParaRPr lang="en-US" sz="2200" dirty="0">
              <a:solidFill>
                <a:schemeClr val="accent3">
                  <a:lumMod val="25000"/>
                </a:schemeClr>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200" dirty="0">
                <a:solidFill>
                  <a:schemeClr val="accent3">
                    <a:lumMod val="25000"/>
                  </a:schemeClr>
                </a:solidFill>
                <a:latin typeface="Abadi" panose="020B0604020104020204" pitchFamily="34" charset="0"/>
              </a:rPr>
              <a:t>SpaceX has developed new ways to launch new rockets.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200" dirty="0">
                <a:solidFill>
                  <a:schemeClr val="accent3">
                    <a:lumMod val="25000"/>
                  </a:schemeClr>
                </a:solidFill>
                <a:latin typeface="Abadi" panose="020B0604020104020204" pitchFamily="34" charset="0"/>
              </a:rPr>
              <a:t>Predicting whether the first stage will land successfully is critical to understanding potential cost savings and launch reliability.</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200" dirty="0">
                <a:solidFill>
                  <a:schemeClr val="accent3">
                    <a:lumMod val="25000"/>
                  </a:schemeClr>
                </a:solidFill>
                <a:latin typeface="Abadi" panose="020B0604020104020204" pitchFamily="34" charset="0"/>
              </a:rPr>
              <a:t>The project uses SpaceX launch data collected via web scraping and API to analyze launch patterns and build predictive models.</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spcBef>
                <a:spcPts val="1400"/>
              </a:spcBef>
            </a:pPr>
            <a:endParaRPr lang="en-US" sz="2200" dirty="0">
              <a:solidFill>
                <a:schemeClr val="accent3">
                  <a:lumMod val="25000"/>
                </a:schemeClr>
              </a:solidFill>
              <a:latin typeface="Abadi" panose="020B0604020104020204" pitchFamily="34" charset="0"/>
            </a:endParaRPr>
          </a:p>
          <a:p>
            <a:pPr marL="0" indent="0" eaLnBrk="0" fontAlgn="base" hangingPunct="0">
              <a:lnSpc>
                <a:spcPct val="100000"/>
              </a:lnSpc>
              <a:spcBef>
                <a:spcPct val="0"/>
              </a:spcBef>
              <a:spcAft>
                <a:spcPct val="0"/>
              </a:spcAft>
              <a:buFontTx/>
              <a:buChar char="•"/>
            </a:pPr>
            <a:r>
              <a:rPr lang="en-US" altLang="en-US" sz="2100" dirty="0">
                <a:solidFill>
                  <a:schemeClr val="accent3">
                    <a:lumMod val="25000"/>
                  </a:schemeClr>
                </a:solidFill>
                <a:latin typeface="Abadi" panose="020B0604020104020204" pitchFamily="34" charset="0"/>
              </a:rPr>
              <a:t>Can we predict whether a Falcon 9 first stage will successfully land</a:t>
            </a:r>
          </a:p>
          <a:p>
            <a:pPr marL="0" indent="0" eaLnBrk="0" fontAlgn="base" hangingPunct="0">
              <a:lnSpc>
                <a:spcPct val="100000"/>
              </a:lnSpc>
              <a:spcBef>
                <a:spcPct val="0"/>
              </a:spcBef>
              <a:spcAft>
                <a:spcPct val="0"/>
              </a:spcAft>
              <a:buFontTx/>
              <a:buChar char="•"/>
            </a:pPr>
            <a:r>
              <a:rPr lang="en-US" altLang="en-US" sz="2100" dirty="0">
                <a:solidFill>
                  <a:schemeClr val="accent3">
                    <a:lumMod val="25000"/>
                  </a:schemeClr>
                </a:solidFill>
                <a:latin typeface="Abadi" panose="020B0604020104020204" pitchFamily="34" charset="0"/>
              </a:rPr>
              <a:t>What features (like payload mass, booster version, or orbit type) have the strongest influence on landing success?</a:t>
            </a:r>
          </a:p>
          <a:p>
            <a:pPr marL="0" indent="0" eaLnBrk="0" fontAlgn="base" hangingPunct="0">
              <a:lnSpc>
                <a:spcPct val="100000"/>
              </a:lnSpc>
              <a:spcBef>
                <a:spcPct val="0"/>
              </a:spcBef>
              <a:spcAft>
                <a:spcPct val="0"/>
              </a:spcAft>
              <a:buFontTx/>
              <a:buChar char="•"/>
            </a:pPr>
            <a:r>
              <a:rPr lang="en-US" altLang="en-US" sz="2100" dirty="0">
                <a:solidFill>
                  <a:schemeClr val="accent3">
                    <a:lumMod val="25000"/>
                  </a:schemeClr>
                </a:solidFill>
                <a:latin typeface="Abadi" panose="020B0604020104020204" pitchFamily="34" charset="0"/>
              </a:rPr>
              <a:t>Which launch sites and booster versions are most reliable?</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96291"/>
            <a:ext cx="10414662" cy="4680672"/>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Most success payload range is generally between 2000 and 4000 range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FT has a large successful </a:t>
            </a:r>
            <a:r>
              <a:rPr lang="en-US" sz="2200" dirty="0" err="1">
                <a:solidFill>
                  <a:schemeClr val="accent3">
                    <a:lumMod val="25000"/>
                  </a:schemeClr>
                </a:solidFill>
                <a:latin typeface="Abadi" panose="020B0604020104020204" pitchFamily="34" charset="0"/>
              </a:rPr>
              <a:t>lanch</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and Success for all Sites</a:t>
            </a:r>
          </a:p>
        </p:txBody>
      </p:sp>
      <p:pic>
        <p:nvPicPr>
          <p:cNvPr id="4" name="Picture 3">
            <a:extLst>
              <a:ext uri="{FF2B5EF4-FFF2-40B4-BE49-F238E27FC236}">
                <a16:creationId xmlns:a16="http://schemas.microsoft.com/office/drawing/2014/main" id="{F320F7DB-4710-03AB-6E4C-184667DF78DB}"/>
              </a:ext>
            </a:extLst>
          </p:cNvPr>
          <p:cNvPicPr>
            <a:picLocks noChangeAspect="1"/>
          </p:cNvPicPr>
          <p:nvPr/>
        </p:nvPicPr>
        <p:blipFill>
          <a:blip r:embed="rId3"/>
          <a:stretch>
            <a:fillRect/>
          </a:stretch>
        </p:blipFill>
        <p:spPr>
          <a:xfrm>
            <a:off x="1404704" y="2255256"/>
            <a:ext cx="9145276" cy="158137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Decision tree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1D5A4683-E5DD-2623-1B4C-9D06D8361238}"/>
              </a:ext>
            </a:extLst>
          </p:cNvPr>
          <p:cNvPicPr>
            <a:picLocks noChangeAspect="1"/>
          </p:cNvPicPr>
          <p:nvPr/>
        </p:nvPicPr>
        <p:blipFill>
          <a:blip r:embed="rId3"/>
          <a:stretch>
            <a:fillRect/>
          </a:stretch>
        </p:blipFill>
        <p:spPr>
          <a:xfrm>
            <a:off x="6095999" y="1698729"/>
            <a:ext cx="5420481" cy="262926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9BA80BB-3A51-EA6E-E982-39FD1655F8E2}"/>
              </a:ext>
            </a:extLst>
          </p:cNvPr>
          <p:cNvPicPr>
            <a:picLocks noChangeAspect="1"/>
          </p:cNvPicPr>
          <p:nvPr/>
        </p:nvPicPr>
        <p:blipFill>
          <a:blip r:embed="rId3"/>
          <a:stretch>
            <a:fillRect/>
          </a:stretch>
        </p:blipFill>
        <p:spPr>
          <a:xfrm>
            <a:off x="2511374" y="3118853"/>
            <a:ext cx="4637571" cy="360875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methods have similar accuracy</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trees has that highest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 </a:t>
            </a:r>
          </a:p>
          <a:p>
            <a:pPr lvl="1">
              <a:lnSpc>
                <a:spcPct val="120000"/>
              </a:lnSpc>
              <a:spcBef>
                <a:spcPts val="1400"/>
              </a:spcBef>
            </a:pPr>
            <a:r>
              <a:rPr lang="en-US" sz="7600" dirty="0">
                <a:solidFill>
                  <a:schemeClr val="bg2">
                    <a:lumMod val="50000"/>
                  </a:schemeClr>
                </a:solidFill>
                <a:latin typeface="Abadi"/>
              </a:rPr>
              <a:t>Collected launch data via 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Cleaned</a:t>
            </a:r>
            <a:r>
              <a:rPr lang="en-US" sz="6600" dirty="0"/>
              <a:t>, </a:t>
            </a:r>
            <a:r>
              <a:rPr lang="en-US" sz="7600" dirty="0">
                <a:solidFill>
                  <a:schemeClr val="bg2">
                    <a:lumMod val="50000"/>
                  </a:schemeClr>
                </a:solidFill>
                <a:latin typeface="Abadi"/>
              </a:rPr>
              <a:t>merged, and transformed data</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6600" dirty="0">
                <a:solidFill>
                  <a:schemeClr val="bg2">
                    <a:lumMod val="50000"/>
                  </a:schemeClr>
                </a:solidFill>
                <a:latin typeface="Abadi"/>
              </a:rPr>
              <a:t>Used </a:t>
            </a:r>
            <a:r>
              <a:rPr lang="en-US" sz="6600" dirty="0" err="1">
                <a:solidFill>
                  <a:schemeClr val="bg2">
                    <a:lumMod val="50000"/>
                  </a:schemeClr>
                </a:solidFill>
                <a:latin typeface="Abadi"/>
              </a:rPr>
              <a:t>GridSearchCV</a:t>
            </a:r>
            <a:r>
              <a:rPr lang="en-US" sz="6600" dirty="0">
                <a:solidFill>
                  <a:schemeClr val="bg2">
                    <a:lumMod val="50000"/>
                  </a:schemeClr>
                </a:solidFill>
                <a:latin typeface="Abadi"/>
              </a:rPr>
              <a:t> and accuracy metrics to select best model</a:t>
            </a:r>
            <a:r>
              <a:rPr lang="en-US" sz="6600" dirty="0"/>
              <a:t>.</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093829"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Describe how data sets were collected. </a:t>
            </a:r>
          </a:p>
          <a:p>
            <a:pPr marR="0" lvl="0" fontAlgn="base">
              <a:lnSpc>
                <a:spcPct val="100000"/>
              </a:lnSpc>
              <a:spcBef>
                <a:spcPts val="1400"/>
              </a:spcBef>
              <a:spcAft>
                <a:spcPct val="0"/>
              </a:spcAft>
              <a:buClrTx/>
              <a:buSzTx/>
              <a:tabLst/>
            </a:pPr>
            <a:r>
              <a:rPr lang="en-US" altLang="en-US" sz="2200" dirty="0">
                <a:solidFill>
                  <a:schemeClr val="accent3">
                    <a:lumMod val="25000"/>
                  </a:schemeClr>
                </a:solidFill>
                <a:latin typeface="Abadi" panose="020B0604020104020204" pitchFamily="34" charset="0"/>
              </a:rPr>
              <a:t>Falcon 9 launch history was collected by scraping structured HTML tables from </a:t>
            </a:r>
            <a:r>
              <a:rPr lang="en-US" altLang="en-US" sz="22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Wikipedia</a:t>
            </a:r>
            <a:r>
              <a:rPr lang="en-US" altLang="en-US" sz="2200" dirty="0">
                <a:solidFill>
                  <a:schemeClr val="accent3">
                    <a:lumMod val="25000"/>
                  </a:schemeClr>
                </a:solidFill>
                <a:latin typeface="Abadi" panose="020B0604020104020204" pitchFamily="34" charset="0"/>
              </a:rPr>
              <a:t>.</a:t>
            </a:r>
          </a:p>
          <a:p>
            <a:pPr marR="0" lvl="0" fontAlgn="base">
              <a:lnSpc>
                <a:spcPct val="100000"/>
              </a:lnSpc>
              <a:spcBef>
                <a:spcPts val="1400"/>
              </a:spcBef>
              <a:spcAft>
                <a:spcPct val="0"/>
              </a:spcAft>
              <a:buClrTx/>
              <a:buSzTx/>
              <a:tabLst/>
            </a:pPr>
            <a:r>
              <a:rPr lang="en-US" altLang="en-US" sz="2200" dirty="0">
                <a:solidFill>
                  <a:schemeClr val="accent3">
                    <a:lumMod val="25000"/>
                  </a:schemeClr>
                </a:solidFill>
                <a:latin typeface="Abadi" panose="020B0604020104020204" pitchFamily="34" charset="0"/>
              </a:rPr>
              <a:t>Used requests and </a:t>
            </a:r>
            <a:r>
              <a:rPr lang="en-US" altLang="en-US" sz="2200" dirty="0" err="1">
                <a:solidFill>
                  <a:schemeClr val="accent3">
                    <a:lumMod val="25000"/>
                  </a:schemeClr>
                </a:solidFill>
                <a:latin typeface="Abadi" panose="020B0604020104020204" pitchFamily="34" charset="0"/>
              </a:rPr>
              <a:t>BeautifulSoup</a:t>
            </a:r>
            <a:r>
              <a:rPr lang="en-US" altLang="en-US" sz="2200" dirty="0">
                <a:solidFill>
                  <a:schemeClr val="accent3">
                    <a:lumMod val="25000"/>
                  </a:schemeClr>
                </a:solidFill>
                <a:latin typeface="Abadi" panose="020B0604020104020204" pitchFamily="34" charset="0"/>
              </a:rPr>
              <a:t> to extract and parse mission data, including launch date, payload, orbit, and mission outcome.</a:t>
            </a:r>
          </a:p>
          <a:p>
            <a:pPr marL="0" indent="0">
              <a:buNone/>
            </a:pPr>
            <a:r>
              <a:rPr lang="en-US" dirty="0"/>
              <a:t> </a:t>
            </a:r>
            <a:r>
              <a:rPr lang="en-US" sz="2200" dirty="0">
                <a:solidFill>
                  <a:schemeClr val="accent3">
                    <a:lumMod val="25000"/>
                  </a:schemeClr>
                </a:solidFill>
                <a:latin typeface="Abadi" panose="020B0604020104020204" pitchFamily="34" charset="0"/>
              </a:rPr>
              <a:t>You need to present your data collection process use key phrases and flowcharts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7" name="TextBox 6">
            <a:extLst>
              <a:ext uri="{FF2B5EF4-FFF2-40B4-BE49-F238E27FC236}">
                <a16:creationId xmlns:a16="http://schemas.microsoft.com/office/drawing/2014/main" id="{36E97485-19D8-0666-617C-356BE0D8DD96}"/>
              </a:ext>
            </a:extLst>
          </p:cNvPr>
          <p:cNvSpPr txBox="1"/>
          <p:nvPr/>
        </p:nvSpPr>
        <p:spPr>
          <a:xfrm>
            <a:off x="7863840" y="2602290"/>
            <a:ext cx="4240530" cy="3139321"/>
          </a:xfrm>
          <a:prstGeom prst="rect">
            <a:avLst/>
          </a:prstGeom>
          <a:noFill/>
        </p:spPr>
        <p:txBody>
          <a:bodyPr wrap="square">
            <a:spAutoFit/>
          </a:bodyPr>
          <a:lstStyle/>
          <a:p>
            <a:r>
              <a:rPr lang="en-GB" dirty="0"/>
              <a:t>[Wikipedia Page: Falcon 9 Launches]</a:t>
            </a:r>
          </a:p>
          <a:p>
            <a:r>
              <a:rPr lang="en-GB" dirty="0"/>
              <a:t>        ↓</a:t>
            </a:r>
          </a:p>
          <a:p>
            <a:r>
              <a:rPr lang="en-GB" dirty="0"/>
              <a:t>[</a:t>
            </a:r>
            <a:r>
              <a:rPr lang="en-GB" dirty="0" err="1"/>
              <a:t>requests.get</a:t>
            </a:r>
            <a:r>
              <a:rPr lang="en-GB" dirty="0"/>
              <a:t>() + </a:t>
            </a:r>
            <a:r>
              <a:rPr lang="en-GB" dirty="0" err="1"/>
              <a:t>BeautifulSoup</a:t>
            </a:r>
            <a:r>
              <a:rPr lang="en-GB" dirty="0"/>
              <a:t>]</a:t>
            </a:r>
          </a:p>
          <a:p>
            <a:r>
              <a:rPr lang="en-GB" dirty="0"/>
              <a:t>        ↓</a:t>
            </a:r>
          </a:p>
          <a:p>
            <a:r>
              <a:rPr lang="en-GB" dirty="0"/>
              <a:t>[Extract HTML Tables]</a:t>
            </a:r>
          </a:p>
          <a:p>
            <a:r>
              <a:rPr lang="en-GB" dirty="0"/>
              <a:t>        ↓</a:t>
            </a:r>
          </a:p>
          <a:p>
            <a:r>
              <a:rPr lang="en-GB" dirty="0"/>
              <a:t>[Convert to pandas </a:t>
            </a:r>
            <a:r>
              <a:rPr lang="en-GB" dirty="0" err="1"/>
              <a:t>DataFrame</a:t>
            </a:r>
            <a:r>
              <a:rPr lang="en-GB" dirty="0"/>
              <a:t>]</a:t>
            </a:r>
          </a:p>
          <a:p>
            <a:r>
              <a:rPr lang="en-GB" dirty="0"/>
              <a:t>        ↓</a:t>
            </a:r>
          </a:p>
          <a:p>
            <a:r>
              <a:rPr lang="en-GB" dirty="0"/>
              <a:t>[Clean &amp; Format Columns]</a:t>
            </a:r>
          </a:p>
          <a:p>
            <a:r>
              <a:rPr lang="en-GB" dirty="0"/>
              <a:t>        ↓</a:t>
            </a:r>
          </a:p>
          <a:p>
            <a:r>
              <a:rPr lang="en-GB" dirty="0"/>
              <a:t>[Saved Data for EDA and </a:t>
            </a:r>
            <a:r>
              <a:rPr lang="en-GB" dirty="0" err="1"/>
              <a:t>Modeling</a:t>
            </a:r>
            <a:r>
              <a:rPr lang="en-GB" dirty="0"/>
              <a:t>]</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fontScale="85000" lnSpcReduction="20000"/>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[Wikipedia Page URL]</a:t>
            </a:r>
          </a:p>
          <a:p>
            <a:pPr marL="0" indent="0">
              <a:buNone/>
            </a:pPr>
            <a:r>
              <a:rPr lang="en-US" sz="2200" dirty="0">
                <a:solidFill>
                  <a:srgbClr val="1C7DDB"/>
                </a:solidFill>
                <a:latin typeface="Abadi"/>
              </a:rPr>
              <a:t>        ↓</a:t>
            </a:r>
          </a:p>
          <a:p>
            <a:pPr marL="0" indent="0">
              <a:buNone/>
            </a:pPr>
            <a:r>
              <a:rPr lang="en-US" sz="2200" dirty="0" err="1">
                <a:solidFill>
                  <a:srgbClr val="1C7DDB"/>
                </a:solidFill>
                <a:latin typeface="Abadi"/>
              </a:rPr>
              <a:t>requests.get</a:t>
            </a:r>
            <a:r>
              <a:rPr lang="en-US" sz="2200" dirty="0">
                <a:solidFill>
                  <a:srgbClr val="1C7DDB"/>
                </a:solidFill>
                <a:latin typeface="Abadi"/>
              </a:rPr>
              <a:t>()</a:t>
            </a:r>
          </a:p>
          <a:p>
            <a:pPr marL="0" indent="0">
              <a:buNone/>
            </a:pPr>
            <a:r>
              <a:rPr lang="en-US" sz="2200" dirty="0">
                <a:solidFill>
                  <a:srgbClr val="1C7DDB"/>
                </a:solidFill>
                <a:latin typeface="Abadi"/>
              </a:rPr>
              <a:t>        ↓</a:t>
            </a:r>
          </a:p>
          <a:p>
            <a:pPr marL="0" indent="0">
              <a:buNone/>
            </a:pPr>
            <a:r>
              <a:rPr lang="en-US" sz="2200" dirty="0" err="1">
                <a:solidFill>
                  <a:srgbClr val="1C7DDB"/>
                </a:solidFill>
                <a:latin typeface="Abadi"/>
              </a:rPr>
              <a:t>BeautifulSoup</a:t>
            </a:r>
            <a:r>
              <a:rPr lang="en-US" sz="2200" dirty="0">
                <a:solidFill>
                  <a:srgbClr val="1C7DDB"/>
                </a:solidFill>
                <a:latin typeface="Abadi"/>
              </a:rPr>
              <a:t> parses HTML</a:t>
            </a:r>
          </a:p>
          <a:p>
            <a:pPr marL="0" indent="0">
              <a:buNone/>
            </a:pPr>
            <a:r>
              <a:rPr lang="en-US" sz="2200" dirty="0">
                <a:solidFill>
                  <a:srgbClr val="1C7DDB"/>
                </a:solidFill>
                <a:latin typeface="Abadi"/>
              </a:rPr>
              <a:t>        ↓</a:t>
            </a:r>
          </a:p>
          <a:p>
            <a:pPr marL="0" indent="0">
              <a:buNone/>
            </a:pPr>
            <a:r>
              <a:rPr lang="en-US" sz="2200" dirty="0" err="1">
                <a:solidFill>
                  <a:srgbClr val="1C7DDB"/>
                </a:solidFill>
                <a:latin typeface="Abadi"/>
              </a:rPr>
              <a:t>pd.read_html</a:t>
            </a:r>
            <a:r>
              <a:rPr lang="en-US" sz="2200" dirty="0">
                <a:solidFill>
                  <a:srgbClr val="1C7DDB"/>
                </a:solidFill>
                <a:latin typeface="Abadi"/>
              </a:rPr>
              <a:t>() extracts tables</a:t>
            </a:r>
          </a:p>
          <a:p>
            <a:pPr marL="0" indent="0">
              <a:buNone/>
            </a:pPr>
            <a:r>
              <a:rPr lang="en-US" sz="2200" dirty="0">
                <a:solidFill>
                  <a:srgbClr val="1C7DDB"/>
                </a:solidFill>
                <a:latin typeface="Abadi"/>
              </a:rPr>
              <a:t>        ↓</a:t>
            </a:r>
          </a:p>
          <a:p>
            <a:pPr marL="0" indent="0">
              <a:buNone/>
            </a:pPr>
            <a:r>
              <a:rPr lang="en-US" sz="2200" dirty="0" err="1">
                <a:solidFill>
                  <a:srgbClr val="1C7DDB"/>
                </a:solidFill>
                <a:latin typeface="Abadi"/>
              </a:rPr>
              <a:t>DataFrame</a:t>
            </a:r>
            <a:r>
              <a:rPr lang="en-US" sz="2200" dirty="0">
                <a:solidFill>
                  <a:srgbClr val="1C7DDB"/>
                </a:solidFill>
                <a:latin typeface="Abadi"/>
              </a:rPr>
              <a:t> created for analysis</a:t>
            </a:r>
          </a:p>
          <a:p>
            <a:pPr marL="0" indent="0">
              <a:buNone/>
            </a:pPr>
            <a:r>
              <a:rPr lang="en-US" sz="2200" dirty="0">
                <a:solidFill>
                  <a:srgbClr val="1C7DDB"/>
                </a:solidFill>
                <a:latin typeface="Abadi"/>
              </a:rPr>
              <a:t>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  </a:t>
            </a:r>
            <a:r>
              <a:rPr lang="en-GB" sz="1600" dirty="0">
                <a:hlinkClick r:id="rId3"/>
              </a:rPr>
              <a:t>PauloLee77/Capstone</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r>
              <a:rPr lang="en-US" sz="2200" dirty="0">
                <a:solidFill>
                  <a:srgbClr val="1C7DDB"/>
                </a:solidFill>
                <a:latin typeface="Abadi"/>
              </a:rPr>
              <a:t>[Wikipedia Launch History URL]</a:t>
            </a:r>
          </a:p>
          <a:p>
            <a:pPr marL="0" indent="0">
              <a:buFont typeface="Arial" panose="020B0604020202020204" pitchFamily="34" charset="0"/>
              <a:buNone/>
            </a:pPr>
            <a:r>
              <a:rPr lang="en-US" sz="2200" dirty="0">
                <a:solidFill>
                  <a:srgbClr val="1C7DDB"/>
                </a:solidFill>
                <a:latin typeface="Abadi"/>
              </a:rPr>
              <a:t>          ↓</a:t>
            </a:r>
          </a:p>
          <a:p>
            <a:pPr marL="0" indent="0">
              <a:buFont typeface="Arial" panose="020B0604020202020204" pitchFamily="34" charset="0"/>
              <a:buNone/>
            </a:pPr>
            <a:r>
              <a:rPr lang="en-US" sz="2200" dirty="0">
                <a:solidFill>
                  <a:srgbClr val="1C7DDB"/>
                </a:solidFill>
                <a:latin typeface="Abadi"/>
              </a:rPr>
              <a:t>  </a:t>
            </a:r>
            <a:r>
              <a:rPr lang="en-US" sz="2200" dirty="0" err="1">
                <a:solidFill>
                  <a:srgbClr val="1C7DDB"/>
                </a:solidFill>
                <a:latin typeface="Abadi"/>
              </a:rPr>
              <a:t>requests.get</a:t>
            </a:r>
            <a:r>
              <a:rPr lang="en-US" sz="2200" dirty="0">
                <a:solidFill>
                  <a:srgbClr val="1C7DDB"/>
                </a:solidFill>
                <a:latin typeface="Abadi"/>
              </a:rPr>
              <a:t>(</a:t>
            </a:r>
            <a:r>
              <a:rPr lang="en-US" sz="2200" dirty="0" err="1">
                <a:solidFill>
                  <a:srgbClr val="1C7DDB"/>
                </a:solidFill>
                <a:latin typeface="Abadi"/>
              </a:rPr>
              <a:t>url</a:t>
            </a:r>
            <a:r>
              <a:rPr lang="en-US" sz="2200" dirty="0">
                <a:solidFill>
                  <a:srgbClr val="1C7DDB"/>
                </a:solidFill>
                <a:latin typeface="Abadi"/>
              </a:rPr>
              <a:t>)</a:t>
            </a:r>
          </a:p>
          <a:p>
            <a:pPr marL="0" indent="0">
              <a:buFont typeface="Arial" panose="020B0604020202020204" pitchFamily="34" charset="0"/>
              <a:buNone/>
            </a:pPr>
            <a:r>
              <a:rPr lang="en-US" sz="2200" dirty="0">
                <a:solidFill>
                  <a:srgbClr val="1C7DDB"/>
                </a:solidFill>
                <a:latin typeface="Abadi"/>
              </a:rPr>
              <a:t>          ↓</a:t>
            </a:r>
          </a:p>
          <a:p>
            <a:pPr marL="0" indent="0">
              <a:buFont typeface="Arial" panose="020B0604020202020204" pitchFamily="34" charset="0"/>
              <a:buNone/>
            </a:pPr>
            <a:r>
              <a:rPr lang="en-US" sz="2200" dirty="0">
                <a:solidFill>
                  <a:srgbClr val="1C7DDB"/>
                </a:solidFill>
                <a:latin typeface="Abadi"/>
              </a:rPr>
              <a:t> </a:t>
            </a:r>
            <a:r>
              <a:rPr lang="en-US" sz="2200" dirty="0" err="1">
                <a:solidFill>
                  <a:srgbClr val="1C7DDB"/>
                </a:solidFill>
                <a:latin typeface="Abadi"/>
              </a:rPr>
              <a:t>BeautifulSoup</a:t>
            </a:r>
            <a:r>
              <a:rPr lang="en-US" sz="2200" dirty="0">
                <a:solidFill>
                  <a:srgbClr val="1C7DDB"/>
                </a:solidFill>
                <a:latin typeface="Abadi"/>
              </a:rPr>
              <a:t> parses HTML</a:t>
            </a:r>
          </a:p>
          <a:p>
            <a:pPr marL="0" indent="0">
              <a:buFont typeface="Arial" panose="020B0604020202020204" pitchFamily="34" charset="0"/>
              <a:buNone/>
            </a:pPr>
            <a:r>
              <a:rPr lang="en-US" sz="2200" dirty="0">
                <a:solidFill>
                  <a:srgbClr val="1C7DDB"/>
                </a:solidFill>
                <a:latin typeface="Abadi"/>
              </a:rPr>
              <a:t>          ↓</a:t>
            </a:r>
          </a:p>
          <a:p>
            <a:pPr marL="0" indent="0">
              <a:buFont typeface="Arial" panose="020B0604020202020204" pitchFamily="34" charset="0"/>
              <a:buNone/>
            </a:pPr>
            <a:r>
              <a:rPr lang="en-US" sz="2200" dirty="0">
                <a:solidFill>
                  <a:srgbClr val="1C7DDB"/>
                </a:solidFill>
                <a:latin typeface="Abadi"/>
              </a:rPr>
              <a:t> </a:t>
            </a:r>
            <a:r>
              <a:rPr lang="en-US" sz="2200" dirty="0" err="1">
                <a:solidFill>
                  <a:srgbClr val="1C7DDB"/>
                </a:solidFill>
                <a:latin typeface="Abadi"/>
              </a:rPr>
              <a:t>pandas.read_html</a:t>
            </a:r>
            <a:r>
              <a:rPr lang="en-US" sz="2200" dirty="0">
                <a:solidFill>
                  <a:srgbClr val="1C7DDB"/>
                </a:solidFill>
                <a:latin typeface="Abadi"/>
              </a:rPr>
              <a:t>() extracts tables</a:t>
            </a:r>
          </a:p>
          <a:p>
            <a:pPr marL="0" indent="0">
              <a:buFont typeface="Arial" panose="020B0604020202020204" pitchFamily="34" charset="0"/>
              <a:buNone/>
            </a:pPr>
            <a:r>
              <a:rPr lang="en-US" sz="2200" dirty="0">
                <a:solidFill>
                  <a:srgbClr val="1C7DDB"/>
                </a:solidFill>
                <a:latin typeface="Abadi"/>
              </a:rPr>
              <a:t>          ↓</a:t>
            </a:r>
          </a:p>
          <a:p>
            <a:pPr marL="0" indent="0">
              <a:buFont typeface="Arial" panose="020B0604020202020204" pitchFamily="34" charset="0"/>
              <a:buNone/>
            </a:pPr>
            <a:r>
              <a:rPr lang="en-US" sz="2200" dirty="0">
                <a:solidFill>
                  <a:srgbClr val="1C7DDB"/>
                </a:solidFill>
                <a:latin typeface="Abadi"/>
              </a:rPr>
              <a:t> Clean and structure </a:t>
            </a:r>
            <a:r>
              <a:rPr lang="en-US" sz="2200" dirty="0" err="1">
                <a:solidFill>
                  <a:srgbClr val="1C7DDB"/>
                </a:solidFill>
                <a:latin typeface="Abadi"/>
              </a:rPr>
              <a:t>DataFrame</a:t>
            </a:r>
            <a:endParaRPr lang="en-US" sz="2200" dirty="0">
              <a:solidFill>
                <a:srgbClr val="1C7DDB"/>
              </a:solidFill>
              <a:latin typeface="Abadi"/>
            </a:endParaRPr>
          </a:p>
          <a:p>
            <a:pPr marL="0" indent="0">
              <a:buFont typeface="Arial" panose="020B0604020202020204" pitchFamily="34" charset="0"/>
              <a:buNone/>
            </a:pPr>
            <a:r>
              <a:rPr lang="en-US" sz="2200" dirty="0">
                <a:solidFill>
                  <a:srgbClr val="1C7DDB"/>
                </a:solidFill>
                <a:latin typeface="Abadi"/>
              </a:rPr>
              <a:t>          ↓</a:t>
            </a:r>
          </a:p>
          <a:p>
            <a:pPr marL="0" indent="0">
              <a:buFont typeface="Arial" panose="020B0604020202020204" pitchFamily="34" charset="0"/>
              <a:buNone/>
            </a:pPr>
            <a:r>
              <a:rPr lang="en-US" sz="2200" dirty="0">
                <a:solidFill>
                  <a:srgbClr val="1C7DDB"/>
                </a:solidFill>
                <a:latin typeface="Abadi"/>
              </a:rPr>
              <a:t> Merge relevant tables for modeling</a:t>
            </a: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1755</TotalTime>
  <Words>2327</Words>
  <Application>Microsoft Office PowerPoint</Application>
  <PresentationFormat>Widescreen</PresentationFormat>
  <Paragraphs>347</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Paul Oxley</cp:lastModifiedBy>
  <cp:revision>208</cp:revision>
  <dcterms:created xsi:type="dcterms:W3CDTF">2021-04-29T18:58:34Z</dcterms:created>
  <dcterms:modified xsi:type="dcterms:W3CDTF">2025-05-11T18:02:55Z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